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7"/>
  </p:notesMasterIdLst>
  <p:sldIdLst>
    <p:sldId id="258" r:id="rId2"/>
    <p:sldId id="259" r:id="rId3"/>
    <p:sldId id="284" r:id="rId4"/>
    <p:sldId id="260" r:id="rId5"/>
    <p:sldId id="283" r:id="rId6"/>
    <p:sldId id="277" r:id="rId7"/>
    <p:sldId id="262" r:id="rId8"/>
    <p:sldId id="276" r:id="rId9"/>
    <p:sldId id="285" r:id="rId10"/>
    <p:sldId id="286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80" r:id="rId22"/>
    <p:sldId id="274" r:id="rId23"/>
    <p:sldId id="281" r:id="rId24"/>
    <p:sldId id="287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80213" autoAdjust="0"/>
  </p:normalViewPr>
  <p:slideViewPr>
    <p:cSldViewPr>
      <p:cViewPr varScale="1">
        <p:scale>
          <a:sx n="71" d="100"/>
          <a:sy n="71" d="100"/>
        </p:scale>
        <p:origin x="182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1756-A124-48DC-B08B-9E21750B62E9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4B777-3467-4B67-9E5A-08DD785C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8278-3099-471D-9BEB-FC4AA0D6D4C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058" y="3497825"/>
            <a:ext cx="5284769" cy="1414627"/>
          </a:xfrm>
        </p:spPr>
        <p:txBody>
          <a:bodyPr anchor="t">
            <a:normAutofit/>
          </a:bodyPr>
          <a:lstStyle>
            <a:lvl1pPr algn="l">
              <a:lnSpc>
                <a:spcPts val="4200"/>
              </a:lnSpc>
              <a:defRPr sz="4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9697" y="4865677"/>
            <a:ext cx="5285807" cy="1558068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2" descr="\\psf\Host\Volumes\Macintosh HD 2\Dropbox\HDC File Exchange\Digital\EagleView Logo\PNG\EagleView-Technologies-Horizontal-Logo-RGB-Large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768477" y="1798752"/>
            <a:ext cx="5632323" cy="858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6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9179" y="6545176"/>
            <a:ext cx="768416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mpass-Logo-RGB-Lar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9388" y="6366065"/>
            <a:ext cx="553453" cy="32600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449179" y="1030446"/>
            <a:ext cx="82536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1701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39853"/>
            <a:ext cx="9144000" cy="81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 descr="\\psf\Host\Volumes\Macintosh HD 2\Dropbox\HDC File Exchange\Digital\Compass Icon\PNG\Compass-Logo-RGB-Large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512543" y="954500"/>
            <a:ext cx="4095629" cy="241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70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410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3094"/>
            <a:ext cx="6400800" cy="1199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2" descr="\\psf\Host\Volumes\Macintosh HD 2\Dropbox\HDC File Exchange\Digital\EagleView Logo\PNG\EagleView-Technologies-Horizontal-Logo-RGB-Large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057400" y="1500502"/>
            <a:ext cx="4752489" cy="724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64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7982"/>
            <a:ext cx="8229600" cy="5179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Connect Pictometry Online</a:t>
            </a:r>
            <a:br>
              <a:rPr lang="en-US" sz="4000" dirty="0" smtClean="0"/>
            </a:br>
            <a:r>
              <a:rPr lang="en-US" sz="4000" dirty="0" smtClean="0"/>
              <a:t>End User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Instructor</a:t>
            </a:r>
            <a:r>
              <a:rPr lang="en-US" smtClean="0"/>
              <a:t>: Laura Mondo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lique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0" y="-371475"/>
            <a:ext cx="9144000" cy="72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1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531" y="1144004"/>
            <a:ext cx="8229600" cy="5179376"/>
          </a:xfrm>
        </p:spPr>
        <p:txBody>
          <a:bodyPr/>
          <a:lstStyle/>
          <a:p>
            <a:pPr marL="0" indent="0" defTabSz="941170">
              <a:lnSpc>
                <a:spcPct val="90000"/>
              </a:lnSpc>
              <a:buSzPct val="90000"/>
            </a:pPr>
            <a:r>
              <a:rPr lang="en-US" sz="2900" dirty="0">
                <a:ea typeface="Tahoma" pitchFamily="34" charset="0"/>
                <a:cs typeface="Tahoma" pitchFamily="34" charset="0"/>
              </a:rPr>
              <a:t>Check the layer in the workspace</a:t>
            </a:r>
          </a:p>
          <a:p>
            <a:pPr marL="374294" defTabSz="941170">
              <a:lnSpc>
                <a:spcPct val="90000"/>
              </a:lnSpc>
              <a:buSzPct val="90000"/>
            </a:pPr>
            <a:r>
              <a:rPr lang="en-US" sz="2900" dirty="0" smtClean="0">
                <a:ea typeface="Tahoma" pitchFamily="34" charset="0"/>
                <a:cs typeface="Tahoma" pitchFamily="34" charset="0"/>
              </a:rPr>
              <a:t>tree </a:t>
            </a:r>
            <a:r>
              <a:rPr lang="en-US" sz="2900" dirty="0">
                <a:ea typeface="Tahoma" pitchFamily="34" charset="0"/>
                <a:cs typeface="Tahoma" pitchFamily="34" charset="0"/>
              </a:rPr>
              <a:t>to display the layer.</a:t>
            </a:r>
          </a:p>
          <a:p>
            <a:pPr marL="927784" lvl="1" indent="-457200" defTabSz="941170">
              <a:lnSpc>
                <a:spcPct val="90000"/>
              </a:lnSpc>
              <a:buSzPct val="100000"/>
              <a:defRPr/>
            </a:pPr>
            <a:r>
              <a:rPr lang="en-US" dirty="0">
                <a:ea typeface="Tahoma" pitchFamily="34" charset="0"/>
                <a:cs typeface="Tahoma" pitchFamily="34" charset="0"/>
              </a:rPr>
              <a:t>Show streets using the Street Label button</a:t>
            </a:r>
            <a:r>
              <a:rPr lang="en-US" sz="2600" dirty="0"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defTabSz="941170">
              <a:lnSpc>
                <a:spcPct val="90000"/>
              </a:lnSpc>
              <a:spcBef>
                <a:spcPts val="1105"/>
              </a:spcBef>
              <a:buSzPct val="90000"/>
            </a:pPr>
            <a:r>
              <a:rPr lang="en-US" sz="2900" dirty="0">
                <a:ea typeface="Tahoma" pitchFamily="34" charset="0"/>
                <a:cs typeface="Tahoma" pitchFamily="34" charset="0"/>
              </a:rPr>
              <a:t>Use the Query Tool to identify street, address or parcel information.</a:t>
            </a:r>
          </a:p>
          <a:p>
            <a:pPr marL="927784" lvl="1" indent="-457200" defTabSz="941170">
              <a:lnSpc>
                <a:spcPct val="90000"/>
              </a:lnSpc>
              <a:buSzPct val="100000"/>
              <a:defRPr/>
            </a:pPr>
            <a:r>
              <a:rPr lang="en-US" dirty="0">
                <a:ea typeface="Tahoma" pitchFamily="34" charset="0"/>
                <a:cs typeface="Tahoma" pitchFamily="34" charset="0"/>
              </a:rPr>
              <a:t>For best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performance,                                                                         render </a:t>
            </a:r>
            <a:r>
              <a:rPr lang="en-US" dirty="0">
                <a:ea typeface="Tahoma" pitchFamily="34" charset="0"/>
                <a:cs typeface="Tahoma" pitchFamily="34" charset="0"/>
              </a:rPr>
              <a:t>layers only as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needed.                                                                   A </a:t>
            </a:r>
            <a:r>
              <a:rPr lang="en-US" dirty="0">
                <a:ea typeface="Tahoma" pitchFamily="34" charset="0"/>
                <a:cs typeface="Tahoma" pitchFamily="34" charset="0"/>
              </a:rPr>
              <a:t>layer can be queried 	without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                                                       being </a:t>
            </a:r>
            <a:r>
              <a:rPr lang="en-US" dirty="0">
                <a:ea typeface="Tahoma" pitchFamily="34" charset="0"/>
                <a:cs typeface="Tahoma" pitchFamily="34" charset="0"/>
              </a:rPr>
              <a:t>displayed.</a:t>
            </a:r>
          </a:p>
          <a:p>
            <a:pPr marL="927784" lvl="1" indent="-457200" defTabSz="941170">
              <a:lnSpc>
                <a:spcPct val="90000"/>
              </a:lnSpc>
              <a:buSzPct val="100000"/>
              <a:defRPr/>
            </a:pPr>
            <a:r>
              <a:rPr lang="en-US" dirty="0">
                <a:ea typeface="Tahoma" pitchFamily="34" charset="0"/>
                <a:cs typeface="Tahoma" pitchFamily="34" charset="0"/>
              </a:rPr>
              <a:t>Click and drag to query multiple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                                      objects</a:t>
            </a:r>
            <a:r>
              <a:rPr lang="en-US" dirty="0">
                <a:ea typeface="Tahoma" pitchFamily="34" charset="0"/>
                <a:cs typeface="Tahoma" pitchFamily="34" charset="0"/>
              </a:rPr>
              <a:t>.  Results appear in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the                                                 Selections </a:t>
            </a:r>
            <a:r>
              <a:rPr lang="en-US" dirty="0">
                <a:ea typeface="Tahoma" pitchFamily="34" charset="0"/>
                <a:cs typeface="Tahoma" pitchFamily="34" charset="0"/>
              </a:rPr>
              <a:t>panel.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84416" y="5594317"/>
            <a:ext cx="2251766" cy="85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rtlCol="0" anchor="ctr"/>
          <a:lstStyle/>
          <a:p>
            <a:pPr algn="ctr"/>
            <a:endParaRPr lang="en-US"/>
          </a:p>
        </p:txBody>
      </p:sp>
      <p:sp>
        <p:nvSpPr>
          <p:cNvPr id="18435" name="Content Placeholder 2"/>
          <p:cNvSpPr>
            <a:spLocks/>
          </p:cNvSpPr>
          <p:nvPr/>
        </p:nvSpPr>
        <p:spPr bwMode="auto">
          <a:xfrm>
            <a:off x="457200" y="126047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457200" indent="-457200" defTabSz="941170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7" name="Content Placeholder 2"/>
          <p:cNvSpPr>
            <a:spLocks/>
          </p:cNvSpPr>
          <p:nvPr/>
        </p:nvSpPr>
        <p:spPr bwMode="auto">
          <a:xfrm>
            <a:off x="457199" y="3629918"/>
            <a:ext cx="5495925" cy="301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927784" lvl="1" indent="-457200" defTabSz="94117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57" y="1160425"/>
            <a:ext cx="1109517" cy="82712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87735" y="2149891"/>
            <a:ext cx="1079500" cy="337721"/>
            <a:chOff x="8413750" y="2763964"/>
            <a:chExt cx="1187450" cy="36023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50" y="2763964"/>
              <a:ext cx="1162050" cy="360236"/>
            </a:xfrm>
            <a:prstGeom prst="rect">
              <a:avLst/>
            </a:prstGeom>
            <a:noFill/>
            <a:ln w="25400" cap="rnd">
              <a:noFill/>
              <a:round/>
              <a:headEnd/>
              <a:tailEnd/>
            </a:ln>
            <a:effectLst>
              <a:glow rad="101600">
                <a:srgbClr val="336699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220200" y="2777151"/>
              <a:ext cx="381000" cy="33386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 bwMode="auto">
          <a:xfrm>
            <a:off x="5056909" y="3108137"/>
            <a:ext cx="1792432" cy="77152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657600" y="3250139"/>
            <a:ext cx="1399309" cy="0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5" y="3714750"/>
            <a:ext cx="3048000" cy="2355407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11" y="5556757"/>
            <a:ext cx="1801091" cy="85725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3657600" y="5715000"/>
            <a:ext cx="1537854" cy="12325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Layers &amp; Query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Analysis Tools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143000" y="1305910"/>
            <a:ext cx="7543800" cy="50014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/>
              <a:t>Distance Tool </a:t>
            </a:r>
            <a:r>
              <a:rPr lang="en-US" sz="2400" dirty="0" smtClean="0"/>
              <a:t>– Drag  to measure, use V key for vertex, ALT key for freeform line</a:t>
            </a:r>
          </a:p>
          <a:p>
            <a:pPr marL="0" indent="0">
              <a:buNone/>
            </a:pPr>
            <a:r>
              <a:rPr lang="en-US" sz="2400" b="1" dirty="0" smtClean="0"/>
              <a:t>Height Tool </a:t>
            </a:r>
            <a:r>
              <a:rPr lang="en-US" sz="2400" dirty="0" smtClean="0"/>
              <a:t>– Drag to measure from bottom to top of object</a:t>
            </a:r>
          </a:p>
          <a:p>
            <a:pPr marL="0" indent="0">
              <a:buNone/>
            </a:pPr>
            <a:r>
              <a:rPr lang="en-US" sz="2400" b="1" dirty="0" smtClean="0"/>
              <a:t>Area Tool </a:t>
            </a:r>
            <a:r>
              <a:rPr lang="en-US" sz="2400" dirty="0" smtClean="0"/>
              <a:t>– Drag to measure, use V key for vertex, ALT key for freeform line, CTRL key for parallelogram</a:t>
            </a:r>
          </a:p>
          <a:p>
            <a:pPr marL="0" indent="0">
              <a:buNone/>
            </a:pPr>
            <a:r>
              <a:rPr lang="en-US" sz="2400" b="1" dirty="0" smtClean="0"/>
              <a:t>Elevation Tool </a:t>
            </a:r>
            <a:r>
              <a:rPr lang="en-US" sz="2400" dirty="0" smtClean="0"/>
              <a:t>– Click on ground to view elevation, use CTRL key to find difference in elevation</a:t>
            </a:r>
          </a:p>
          <a:p>
            <a:pPr marL="0" indent="0">
              <a:buNone/>
            </a:pPr>
            <a:r>
              <a:rPr lang="en-US" sz="2400" b="1" dirty="0" smtClean="0"/>
              <a:t>Location Tool </a:t>
            </a:r>
            <a:r>
              <a:rPr lang="en-US" sz="2400" dirty="0" smtClean="0"/>
              <a:t>– Click a location to view </a:t>
            </a:r>
            <a:r>
              <a:rPr lang="en-US" sz="2400" dirty="0" err="1" smtClean="0"/>
              <a:t>Lat</a:t>
            </a:r>
            <a:r>
              <a:rPr lang="en-US" sz="2400" dirty="0" smtClean="0"/>
              <a:t>/Long coordinates</a:t>
            </a:r>
          </a:p>
          <a:p>
            <a:pPr marL="0" indent="0">
              <a:buNone/>
            </a:pPr>
            <a:r>
              <a:rPr lang="en-US" sz="2400" b="1" dirty="0" smtClean="0"/>
              <a:t>Bearing Tool </a:t>
            </a:r>
            <a:r>
              <a:rPr lang="en-US" sz="2400" dirty="0" smtClean="0"/>
              <a:t>– Click and drag to get orientation to True North, Use CTRL key to drag an addition line to measure an angle</a:t>
            </a:r>
          </a:p>
          <a:p>
            <a:pPr marL="0" indent="0">
              <a:buNone/>
            </a:pPr>
            <a:r>
              <a:rPr lang="en-US" sz="2400" b="1" dirty="0" smtClean="0"/>
              <a:t>Pitch Tool </a:t>
            </a:r>
            <a:r>
              <a:rPr lang="en-US" sz="2400" dirty="0" smtClean="0"/>
              <a:t>– Measure area and pitch of a roof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81000" cy="36576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9" y="2072640"/>
            <a:ext cx="403860" cy="36576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" y="2606040"/>
            <a:ext cx="382388" cy="36576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3368040"/>
            <a:ext cx="365760" cy="36576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" y="3972910"/>
            <a:ext cx="416460" cy="36576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4521550"/>
            <a:ext cx="350520" cy="36576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" y="5105400"/>
            <a:ext cx="392096" cy="36576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19600" cy="5011958"/>
          </a:xfrm>
        </p:spPr>
        <p:txBody>
          <a:bodyPr>
            <a:noAutofit/>
          </a:bodyPr>
          <a:lstStyle/>
          <a:p>
            <a:r>
              <a:rPr lang="en-US" sz="2800" dirty="0" smtClean="0"/>
              <a:t>Lists and totals measurement results for the current tool you are using</a:t>
            </a:r>
          </a:p>
          <a:p>
            <a:r>
              <a:rPr lang="en-US" sz="2800" dirty="0" smtClean="0"/>
              <a:t>A measurement can be added or subtracted from the total</a:t>
            </a:r>
          </a:p>
          <a:p>
            <a:r>
              <a:rPr lang="en-US" sz="2800" dirty="0" smtClean="0"/>
              <a:t>To save results, export  Measurement Pad to Excel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352800" cy="3074567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364507" cy="793594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15200" y="1295400"/>
            <a:ext cx="304800" cy="33386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Measurements can be Permanent</a:t>
            </a:r>
          </a:p>
          <a:p>
            <a:pPr lvl="1"/>
            <a:r>
              <a:rPr lang="en-US" sz="2400" dirty="0" smtClean="0"/>
              <a:t>After creating your measurement, click the Permanent Annotation button</a:t>
            </a:r>
          </a:p>
          <a:p>
            <a:r>
              <a:rPr lang="en-US" sz="2800" dirty="0" smtClean="0"/>
              <a:t>Permanent Measurements are added to the Workspace as Annotations</a:t>
            </a:r>
          </a:p>
          <a:p>
            <a:pPr lvl="1"/>
            <a:r>
              <a:rPr lang="en-US" sz="2400" dirty="0" smtClean="0"/>
              <a:t>Change the properties of                                                                            any annotation in the                                                                   Properties panel</a:t>
            </a:r>
          </a:p>
          <a:p>
            <a:pPr lvl="1"/>
            <a:r>
              <a:rPr lang="en-US" sz="2400" dirty="0" smtClean="0"/>
              <a:t>Move or resize an                                                                     annotation using the                                                               ‘grab handle.’</a:t>
            </a:r>
            <a:endParaRPr lang="en-US" sz="2400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3386137" y="4191000"/>
            <a:ext cx="1269151" cy="1447800"/>
          </a:xfrm>
          <a:prstGeom prst="line">
            <a:avLst/>
          </a:prstGeom>
          <a:noFill/>
          <a:ln w="19050">
            <a:noFill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74" y="2072544"/>
            <a:ext cx="396875" cy="39687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47" y="3089380"/>
            <a:ext cx="4476324" cy="3183819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558862" y="3322711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74" y="6019800"/>
            <a:ext cx="813488" cy="310128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895600" y="5715000"/>
            <a:ext cx="948445" cy="399661"/>
          </a:xfrm>
          <a:prstGeom prst="straightConnector1">
            <a:avLst/>
          </a:prstGeom>
          <a:ln w="38100">
            <a:solidFill>
              <a:srgbClr val="FF0000"/>
            </a:solidFill>
            <a:headEnd type="oval"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6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64" y="1106775"/>
            <a:ext cx="8229600" cy="51793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 smtClean="0"/>
              <a:t>Marker</a:t>
            </a:r>
            <a:r>
              <a:rPr lang="en-US" sz="2800" dirty="0"/>
              <a:t> </a:t>
            </a:r>
            <a:r>
              <a:rPr lang="en-US" sz="2800" dirty="0" smtClean="0"/>
              <a:t>– Add an icon to the image.</a:t>
            </a:r>
            <a:r>
              <a:rPr lang="en-US" sz="2800" dirty="0"/>
              <a:t>	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b="1" dirty="0" smtClean="0"/>
              <a:t>Text</a:t>
            </a:r>
            <a:r>
              <a:rPr lang="en-US" sz="2800" dirty="0" smtClean="0"/>
              <a:t> – Enter text to display on the image.</a:t>
            </a:r>
          </a:p>
          <a:p>
            <a:pPr marL="457200" lvl="1" indent="0">
              <a:buNone/>
            </a:pPr>
            <a:r>
              <a:rPr lang="en-US" sz="2800" b="1" dirty="0" smtClean="0"/>
              <a:t>Line</a:t>
            </a:r>
            <a:r>
              <a:rPr lang="en-US" sz="2800" dirty="0" smtClean="0"/>
              <a:t> – Add a line by clicking a starting point and clicking an ending point to create a segment.  Double-click to complete the line.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b="1" dirty="0" smtClean="0"/>
              <a:t>Shape</a:t>
            </a:r>
            <a:r>
              <a:rPr lang="en-US" sz="2800" dirty="0" smtClean="0"/>
              <a:t> – Click each point to create segments.  Double-click to complete the shape.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b="1" dirty="0" smtClean="0"/>
              <a:t>Circle</a:t>
            </a:r>
            <a:r>
              <a:rPr lang="en-US" sz="2800" dirty="0" smtClean="0"/>
              <a:t> – Click center point of circle and then click on outer edge of circle (creating a radius).</a:t>
            </a: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endParaRPr lang="en-US" sz="3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64435" cy="277173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95400"/>
            <a:ext cx="364435" cy="277173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286000"/>
            <a:ext cx="349250" cy="299646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8" y="3696463"/>
            <a:ext cx="364435" cy="265937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5" y="4523427"/>
            <a:ext cx="364435" cy="277173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39415" y="5350038"/>
            <a:ext cx="8229600" cy="123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organize Annotations into folders</a:t>
            </a:r>
          </a:p>
          <a:p>
            <a:r>
              <a:rPr lang="en-US" dirty="0" smtClean="0"/>
              <a:t>Rename Annotations for relevancy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Bookmarks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Bookmark locations within your imagery by selecting the ‘Add Bookmark’ button</a:t>
            </a:r>
          </a:p>
          <a:p>
            <a:r>
              <a:rPr lang="en-US" dirty="0" smtClean="0"/>
              <a:t>Double-click on the bookmark (or select bookmark and hit Enter) to go to the location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433388" cy="417187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87" y="3581400"/>
            <a:ext cx="2519113" cy="200342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 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a Marker as a Link</a:t>
            </a:r>
          </a:p>
          <a:p>
            <a:pPr lvl="1"/>
            <a:r>
              <a:rPr lang="en-US" dirty="0" smtClean="0"/>
              <a:t>Link </a:t>
            </a:r>
            <a:r>
              <a:rPr lang="en-US" dirty="0"/>
              <a:t>to a Web-Site URL</a:t>
            </a:r>
          </a:p>
          <a:p>
            <a:pPr lvl="1"/>
            <a:r>
              <a:rPr lang="en-US" dirty="0" smtClean="0"/>
              <a:t>Link </a:t>
            </a:r>
            <a:r>
              <a:rPr lang="en-US" dirty="0"/>
              <a:t>to an Image </a:t>
            </a:r>
            <a:r>
              <a:rPr lang="en-US" dirty="0" smtClean="0"/>
              <a:t>URL</a:t>
            </a:r>
          </a:p>
          <a:p>
            <a:r>
              <a:rPr lang="en-US" dirty="0" smtClean="0"/>
              <a:t>Double-click on the marker in the image window to see the link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7670"/>
            <a:ext cx="3954463" cy="2179637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ct val="25000"/>
              </a:spcBef>
              <a:buSzPct val="100000"/>
              <a:buNone/>
            </a:pPr>
            <a:r>
              <a:rPr lang="en-US" sz="3000" dirty="0"/>
              <a:t>Link Tool	</a:t>
            </a:r>
          </a:p>
          <a:p>
            <a:pPr lvl="1"/>
            <a:r>
              <a:rPr lang="en-US" dirty="0"/>
              <a:t>Links another user within the organization, </a:t>
            </a:r>
            <a:r>
              <a:rPr lang="en-US" dirty="0" smtClean="0"/>
              <a:t>via </a:t>
            </a:r>
            <a:r>
              <a:rPr lang="en-US" dirty="0"/>
              <a:t>Email, to an image currently being viewed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448175" cy="283845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62" y="1144004"/>
            <a:ext cx="457200" cy="452438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1000" y="6248400"/>
            <a:ext cx="838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84416" y="5936108"/>
            <a:ext cx="2251766" cy="85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3"/>
          <a:stretch/>
        </p:blipFill>
        <p:spPr bwMode="auto">
          <a:xfrm>
            <a:off x="6927273" y="1371600"/>
            <a:ext cx="1532659" cy="248602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5" y="1232300"/>
            <a:ext cx="995795" cy="1884164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500563"/>
            <a:ext cx="2724727" cy="2174382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4" y="4071938"/>
            <a:ext cx="969818" cy="185737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4911" y="3215581"/>
            <a:ext cx="5333999" cy="30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457200" indent="-457200" defTabSz="941170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/>
            </a:pPr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2" y="5931012"/>
            <a:ext cx="2615045" cy="42862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80" y="1181959"/>
            <a:ext cx="8229600" cy="5179376"/>
          </a:xfrm>
        </p:spPr>
        <p:txBody>
          <a:bodyPr/>
          <a:lstStyle/>
          <a:p>
            <a:pPr marL="0" indent="0" defTabSz="941170">
              <a:lnSpc>
                <a:spcPct val="90000"/>
              </a:lnSpc>
              <a:buSzPct val="90000"/>
              <a:defRPr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Use Workspaces to Save:</a:t>
            </a:r>
          </a:p>
          <a:p>
            <a:pPr marL="927784" lvl="1" indent="-457200" defTabSz="941170">
              <a:lnSpc>
                <a:spcPct val="90000"/>
              </a:lnSpc>
              <a:buSzPct val="100000"/>
              <a:defRPr/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Bookmarks</a:t>
            </a:r>
          </a:p>
          <a:p>
            <a:pPr marL="927784" lvl="1" indent="-457200" defTabSz="941170">
              <a:lnSpc>
                <a:spcPct val="90000"/>
              </a:lnSpc>
              <a:buSzPct val="100000"/>
              <a:defRPr/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Permanent Measurements</a:t>
            </a:r>
          </a:p>
          <a:p>
            <a:pPr marL="927784" lvl="1" indent="-457200" defTabSz="941170">
              <a:lnSpc>
                <a:spcPct val="90000"/>
              </a:lnSpc>
              <a:buSzPct val="100000"/>
              <a:defRPr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Annotations</a:t>
            </a:r>
          </a:p>
          <a:p>
            <a:pPr marL="0" indent="0" defTabSz="941170">
              <a:lnSpc>
                <a:spcPct val="90000"/>
              </a:lnSpc>
              <a:buSzPct val="90000"/>
              <a:defRPr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Workspace &gt; Open:</a:t>
            </a:r>
          </a:p>
          <a:p>
            <a:pPr marL="927784" lvl="1" indent="-457200" defTabSz="941170">
              <a:lnSpc>
                <a:spcPct val="90000"/>
              </a:lnSpc>
              <a:buSzPct val="100000"/>
              <a:defRPr/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Access saved workspaces</a:t>
            </a:r>
          </a:p>
          <a:p>
            <a:pPr marL="927784" lvl="1" indent="-457200" defTabSz="941170">
              <a:lnSpc>
                <a:spcPct val="90000"/>
              </a:lnSpc>
              <a:buSzPct val="100000"/>
              <a:defRPr/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Access workspaces others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have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shared with you.</a:t>
            </a:r>
          </a:p>
          <a:p>
            <a:pPr marL="927784" lvl="1" indent="-457200" defTabSz="941170">
              <a:lnSpc>
                <a:spcPct val="90000"/>
              </a:lnSpc>
              <a:buSzPct val="100000"/>
              <a:defRPr/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Preferences can be set to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return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to the last used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workspace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upon login.</a:t>
            </a:r>
          </a:p>
          <a:p>
            <a:pPr marL="927784" lvl="1" indent="-457200" defTabSz="941170">
              <a:lnSpc>
                <a:spcPct val="90000"/>
              </a:lnSpc>
              <a:buSzPct val="100000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Introduce Pictometry</a:t>
            </a:r>
          </a:p>
          <a:p>
            <a:r>
              <a:rPr lang="en-US" dirty="0" smtClean="0"/>
              <a:t>Logging In</a:t>
            </a:r>
          </a:p>
          <a:p>
            <a:r>
              <a:rPr lang="en-US" dirty="0" smtClean="0"/>
              <a:t>Overview of the Interface</a:t>
            </a:r>
            <a:endParaRPr lang="en-US" dirty="0"/>
          </a:p>
          <a:p>
            <a:r>
              <a:rPr lang="en-US" dirty="0" smtClean="0"/>
              <a:t>Navigating the imagery</a:t>
            </a:r>
          </a:p>
          <a:p>
            <a:r>
              <a:rPr lang="en-US" dirty="0" smtClean="0"/>
              <a:t>GIS Layers and Query Tool</a:t>
            </a:r>
          </a:p>
          <a:p>
            <a:r>
              <a:rPr lang="en-US" dirty="0" smtClean="0"/>
              <a:t>Image Analysis Tools</a:t>
            </a:r>
          </a:p>
          <a:p>
            <a:r>
              <a:rPr lang="en-US" dirty="0" smtClean="0"/>
              <a:t>Annotations and Bookmarks</a:t>
            </a:r>
          </a:p>
          <a:p>
            <a:r>
              <a:rPr lang="en-US" dirty="0" smtClean="0"/>
              <a:t>Saving and Sharing Workspaces</a:t>
            </a:r>
          </a:p>
          <a:p>
            <a:r>
              <a:rPr lang="en-US" dirty="0" smtClean="0"/>
              <a:t>Exporting and Extracting Images</a:t>
            </a:r>
          </a:p>
          <a:p>
            <a:r>
              <a:rPr lang="en-US" dirty="0" smtClean="0"/>
              <a:t>Preferences</a:t>
            </a:r>
          </a:p>
          <a:p>
            <a:r>
              <a:rPr lang="en-US" dirty="0" smtClean="0"/>
              <a:t>Accessing Help</a:t>
            </a:r>
          </a:p>
        </p:txBody>
      </p:sp>
    </p:spTree>
    <p:extLst>
      <p:ext uri="{BB962C8B-B14F-4D97-AF65-F5344CB8AC3E}">
        <p14:creationId xmlns:p14="http://schemas.microsoft.com/office/powerpoint/2010/main" val="34320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Workspaces are saved on the server and accessible from any computer via a web browser</a:t>
            </a:r>
          </a:p>
          <a:p>
            <a:r>
              <a:rPr lang="en-US" sz="2800" dirty="0" smtClean="0"/>
              <a:t>Workspaces can be shared with:</a:t>
            </a:r>
          </a:p>
          <a:p>
            <a:pPr lvl="1"/>
            <a:r>
              <a:rPr lang="en-US" sz="2400" dirty="0" smtClean="0"/>
              <a:t>Other POL users within the same organization (Internal)</a:t>
            </a:r>
          </a:p>
          <a:p>
            <a:pPr lvl="1"/>
            <a:r>
              <a:rPr lang="en-US" sz="2400" dirty="0" smtClean="0"/>
              <a:t>POL users in another organization (External)</a:t>
            </a:r>
          </a:p>
          <a:p>
            <a:r>
              <a:rPr lang="en-US" sz="2800" dirty="0" smtClean="0"/>
              <a:t>Privileges are assigned by the author</a:t>
            </a:r>
          </a:p>
          <a:p>
            <a:pPr lvl="1"/>
            <a:r>
              <a:rPr lang="en-US" sz="2400" dirty="0" smtClean="0"/>
              <a:t>By default, all other users                                                                               are denied access to                                                                                                                      your workspaces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79" y="4132510"/>
            <a:ext cx="1905000" cy="2174848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2"/>
          <a:stretch/>
        </p:blipFill>
        <p:spPr bwMode="auto">
          <a:xfrm>
            <a:off x="6781800" y="3580037"/>
            <a:ext cx="2233321" cy="2660552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105400" y="4132510"/>
            <a:ext cx="1752600" cy="1353892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4416" y="5594317"/>
            <a:ext cx="2251766" cy="85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396"/>
            <a:ext cx="8229600" cy="5179376"/>
          </a:xfrm>
        </p:spPr>
        <p:txBody>
          <a:bodyPr>
            <a:normAutofit fontScale="92500" lnSpcReduction="20000"/>
          </a:bodyPr>
          <a:lstStyle/>
          <a:p>
            <a:pPr marL="0" indent="0" defTabSz="941170">
              <a:lnSpc>
                <a:spcPct val="90000"/>
              </a:lnSpc>
              <a:spcAft>
                <a:spcPts val="829"/>
              </a:spcAft>
              <a:buSzPct val="90000"/>
            </a:pPr>
            <a:r>
              <a:rPr lang="en-US" b="1" dirty="0">
                <a:ea typeface="Tahoma" pitchFamily="34" charset="0"/>
                <a:cs typeface="Tahoma" pitchFamily="34" charset="0"/>
              </a:rPr>
              <a:t>DENY:</a:t>
            </a:r>
            <a:r>
              <a:rPr lang="en-US" dirty="0">
                <a:ea typeface="Tahoma" pitchFamily="34" charset="0"/>
                <a:cs typeface="Tahoma" pitchFamily="34" charset="0"/>
              </a:rPr>
              <a:t>  User is not allowed any access to the workspace.</a:t>
            </a:r>
          </a:p>
          <a:p>
            <a:pPr marL="0" indent="0" defTabSz="941170">
              <a:lnSpc>
                <a:spcPct val="90000"/>
              </a:lnSpc>
              <a:spcAft>
                <a:spcPts val="829"/>
              </a:spcAft>
              <a:buSzPct val="90000"/>
            </a:pPr>
            <a:r>
              <a:rPr lang="en-US" b="1" dirty="0">
                <a:ea typeface="Tahoma" pitchFamily="34" charset="0"/>
                <a:cs typeface="Tahoma" pitchFamily="34" charset="0"/>
              </a:rPr>
              <a:t>RESTRICTED:</a:t>
            </a:r>
            <a:r>
              <a:rPr lang="en-US" dirty="0">
                <a:ea typeface="Tahoma" pitchFamily="34" charset="0"/>
                <a:cs typeface="Tahoma" pitchFamily="34" charset="0"/>
              </a:rPr>
              <a:t>  User can view the workspace, but cannot modify or save it.</a:t>
            </a:r>
          </a:p>
          <a:p>
            <a:pPr marL="0" indent="0" defTabSz="941170">
              <a:lnSpc>
                <a:spcPct val="90000"/>
              </a:lnSpc>
              <a:spcAft>
                <a:spcPts val="829"/>
              </a:spcAft>
              <a:buSzPct val="90000"/>
            </a:pPr>
            <a:r>
              <a:rPr lang="en-US" b="1" dirty="0">
                <a:ea typeface="Tahoma" pitchFamily="34" charset="0"/>
                <a:cs typeface="Tahoma" pitchFamily="34" charset="0"/>
              </a:rPr>
              <a:t>VIEWER:  </a:t>
            </a:r>
            <a:r>
              <a:rPr lang="en-US" dirty="0">
                <a:ea typeface="Tahoma" pitchFamily="34" charset="0"/>
                <a:cs typeface="Tahoma" pitchFamily="34" charset="0"/>
              </a:rPr>
              <a:t>User can view the workspace and save a copy. The user becomes the ‘Author’ of the saved copy.</a:t>
            </a:r>
          </a:p>
          <a:p>
            <a:pPr marL="0" indent="0" defTabSz="941170">
              <a:lnSpc>
                <a:spcPct val="90000"/>
              </a:lnSpc>
              <a:spcAft>
                <a:spcPts val="829"/>
              </a:spcAft>
              <a:buSzPct val="90000"/>
            </a:pPr>
            <a:r>
              <a:rPr lang="en-US" b="1" dirty="0">
                <a:ea typeface="Tahoma" pitchFamily="34" charset="0"/>
                <a:cs typeface="Tahoma" pitchFamily="34" charset="0"/>
              </a:rPr>
              <a:t>CONTRIBUTOR:</a:t>
            </a:r>
            <a:r>
              <a:rPr lang="en-US" dirty="0">
                <a:ea typeface="Tahoma" pitchFamily="34" charset="0"/>
                <a:cs typeface="Tahoma" pitchFamily="34" charset="0"/>
              </a:rPr>
              <a:t>  User can modify and save the workspace.  They cannot delete, rename, or share with other users.</a:t>
            </a:r>
          </a:p>
          <a:p>
            <a:pPr marL="0" indent="0" defTabSz="941170">
              <a:lnSpc>
                <a:spcPct val="90000"/>
              </a:lnSpc>
              <a:spcAft>
                <a:spcPts val="829"/>
              </a:spcAft>
              <a:buSzPct val="90000"/>
            </a:pPr>
            <a:r>
              <a:rPr lang="en-US" b="1" dirty="0">
                <a:ea typeface="Tahoma" pitchFamily="34" charset="0"/>
                <a:cs typeface="Tahoma" pitchFamily="34" charset="0"/>
              </a:rPr>
              <a:t>AUTHOR:</a:t>
            </a:r>
            <a:r>
              <a:rPr lang="en-US" dirty="0">
                <a:ea typeface="Tahoma" pitchFamily="34" charset="0"/>
                <a:cs typeface="Tahoma" pitchFamily="34" charset="0"/>
              </a:rPr>
              <a:t>  User can modify, save, share, rename and delete the workspace.  The user who creates a workspace (or saves a copy) is automatically the Author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defTabSz="941170">
              <a:lnSpc>
                <a:spcPct val="90000"/>
              </a:lnSpc>
              <a:spcAft>
                <a:spcPts val="829"/>
              </a:spcAft>
              <a:buSzPct val="90000"/>
            </a:pPr>
            <a:endParaRPr lang="en-US" sz="1300" dirty="0">
              <a:ea typeface="Tahoma" pitchFamily="34" charset="0"/>
              <a:cs typeface="Tahoma" pitchFamily="34" charset="0"/>
            </a:endParaRPr>
          </a:p>
          <a:p>
            <a:pPr defTabSz="941170">
              <a:lnSpc>
                <a:spcPct val="90000"/>
              </a:lnSpc>
              <a:spcAft>
                <a:spcPts val="829"/>
              </a:spcAft>
              <a:buSzPct val="90000"/>
            </a:pPr>
            <a:r>
              <a:rPr lang="en-US" b="1" dirty="0">
                <a:solidFill>
                  <a:schemeClr val="accent3"/>
                </a:solidFill>
                <a:ea typeface="Tahoma" pitchFamily="34" charset="0"/>
                <a:cs typeface="Tahoma" pitchFamily="34" charset="0"/>
              </a:rPr>
              <a:t>IMPORTANT:  </a:t>
            </a:r>
            <a:r>
              <a:rPr lang="en-US" dirty="0">
                <a:solidFill>
                  <a:schemeClr val="accent3"/>
                </a:solidFill>
                <a:ea typeface="Tahoma" pitchFamily="34" charset="0"/>
                <a:cs typeface="Tahoma" pitchFamily="34" charset="0"/>
              </a:rPr>
              <a:t>Changes may be lost if multiple users modify a workspace at the same time, depending on who saves first.  Manage your collaborative projects accordingly.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and Extracting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Export Preferences  to:</a:t>
            </a:r>
          </a:p>
          <a:p>
            <a:pPr lvl="1"/>
            <a:r>
              <a:rPr lang="en-US" dirty="0" smtClean="0"/>
              <a:t>Export Window or Entire Image</a:t>
            </a:r>
          </a:p>
          <a:p>
            <a:pPr lvl="1"/>
            <a:r>
              <a:rPr lang="en-US" dirty="0" smtClean="0"/>
              <a:t>Include Overlays</a:t>
            </a:r>
            <a:endParaRPr lang="en-US" dirty="0"/>
          </a:p>
          <a:p>
            <a:r>
              <a:rPr lang="en-US" dirty="0" smtClean="0"/>
              <a:t>Use Export to export the entire image or image window</a:t>
            </a:r>
          </a:p>
          <a:p>
            <a:endParaRPr lang="en-US" dirty="0" smtClean="0"/>
          </a:p>
          <a:p>
            <a:r>
              <a:rPr lang="en-US" dirty="0" smtClean="0"/>
              <a:t>Use Extract to select a specific part of the image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457200" cy="404447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58007"/>
            <a:ext cx="457200" cy="421418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4" r="3784" b="15449"/>
          <a:stretch/>
        </p:blipFill>
        <p:spPr bwMode="auto">
          <a:xfrm>
            <a:off x="5410200" y="1144004"/>
            <a:ext cx="3101340" cy="137160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1021900">
              <a:lnSpc>
                <a:spcPct val="90000"/>
              </a:lnSpc>
              <a:buSzPct val="90000"/>
            </a:pPr>
            <a:r>
              <a:rPr lang="en-US" dirty="0">
                <a:ea typeface="Tahoma" pitchFamily="34" charset="0"/>
                <a:cs typeface="Tahoma" pitchFamily="34" charset="0"/>
              </a:rPr>
              <a:t>Preferences can be changed by each user.  Changes are ‘sticky’ based on personal login.</a:t>
            </a:r>
          </a:p>
          <a:p>
            <a:pPr defTabSz="1021900">
              <a:lnSpc>
                <a:spcPct val="90000"/>
              </a:lnSpc>
              <a:buSzPct val="90000"/>
            </a:pPr>
            <a:r>
              <a:rPr lang="en-US" dirty="0">
                <a:ea typeface="Tahoma" pitchFamily="34" charset="0"/>
                <a:cs typeface="Tahoma" pitchFamily="34" charset="0"/>
              </a:rPr>
              <a:t>Popular preferences:</a:t>
            </a:r>
          </a:p>
          <a:p>
            <a:pPr marL="968149" lvl="1" indent="-457200" defTabSz="1021900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dirty="0">
                <a:ea typeface="Tahoma" pitchFamily="34" charset="0"/>
                <a:cs typeface="Tahoma" pitchFamily="34" charset="0"/>
              </a:rPr>
              <a:t>Options: Enable 25% zoom</a:t>
            </a:r>
          </a:p>
          <a:p>
            <a:pPr marL="968149" lvl="1" indent="-457200" defTabSz="1021900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dirty="0">
                <a:ea typeface="Tahoma" pitchFamily="34" charset="0"/>
                <a:cs typeface="Tahoma" pitchFamily="34" charset="0"/>
              </a:rPr>
              <a:t>Options: Walk the Earth ON/OFF</a:t>
            </a:r>
          </a:p>
          <a:p>
            <a:pPr marL="968149" lvl="1" indent="-457200" defTabSz="1021900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dirty="0">
                <a:ea typeface="Tahoma" pitchFamily="34" charset="0"/>
                <a:cs typeface="Tahoma" pitchFamily="34" charset="0"/>
              </a:rPr>
              <a:t>Advanced: Search Depth = 50</a:t>
            </a:r>
          </a:p>
          <a:p>
            <a:pPr marL="968149" lvl="1" indent="-457200" defTabSz="1021900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dirty="0">
                <a:ea typeface="Tahoma" pitchFamily="34" charset="0"/>
                <a:cs typeface="Tahoma" pitchFamily="34" charset="0"/>
              </a:rPr>
              <a:t>Advanced: Enable Fade Transitions</a:t>
            </a:r>
          </a:p>
          <a:p>
            <a:pPr marL="968149" lvl="1" indent="-457200" defTabSz="1021900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dirty="0">
                <a:ea typeface="Tahoma" pitchFamily="34" charset="0"/>
                <a:cs typeface="Tahoma" pitchFamily="34" charset="0"/>
              </a:rPr>
              <a:t>Units: Location unit preferences</a:t>
            </a:r>
          </a:p>
          <a:p>
            <a:pPr defTabSz="1021900">
              <a:lnSpc>
                <a:spcPct val="90000"/>
              </a:lnSpc>
              <a:buSzPct val="90000"/>
            </a:pPr>
            <a:r>
              <a:rPr lang="en-US" dirty="0">
                <a:ea typeface="Tahoma" pitchFamily="34" charset="0"/>
                <a:cs typeface="Tahoma" pitchFamily="34" charset="0"/>
              </a:rPr>
              <a:t>Use the HELP feature to learn more about preferences and tools.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70982"/>
            <a:ext cx="3048000" cy="301662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391807" y="2117013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Introduce Pictometry</a:t>
            </a:r>
          </a:p>
          <a:p>
            <a:r>
              <a:rPr lang="en-US" dirty="0" smtClean="0"/>
              <a:t>Logging In</a:t>
            </a:r>
          </a:p>
          <a:p>
            <a:r>
              <a:rPr lang="en-US" dirty="0" smtClean="0"/>
              <a:t>Overview of the Interface</a:t>
            </a:r>
            <a:endParaRPr lang="en-US" dirty="0"/>
          </a:p>
          <a:p>
            <a:r>
              <a:rPr lang="en-US" dirty="0" smtClean="0"/>
              <a:t>Navigating the imagery</a:t>
            </a:r>
          </a:p>
          <a:p>
            <a:r>
              <a:rPr lang="en-US" dirty="0" smtClean="0"/>
              <a:t>GIS Layers and Query Tool</a:t>
            </a:r>
          </a:p>
          <a:p>
            <a:r>
              <a:rPr lang="en-US" dirty="0" smtClean="0"/>
              <a:t>Image Analysis Tools</a:t>
            </a:r>
          </a:p>
          <a:p>
            <a:r>
              <a:rPr lang="en-US" dirty="0" smtClean="0"/>
              <a:t>Annotations and Bookmarks</a:t>
            </a:r>
          </a:p>
          <a:p>
            <a:r>
              <a:rPr lang="en-US" dirty="0" smtClean="0"/>
              <a:t>Saving and Sharing Workspaces</a:t>
            </a:r>
          </a:p>
          <a:p>
            <a:r>
              <a:rPr lang="en-US" dirty="0" smtClean="0"/>
              <a:t>Exporting and Extracting Images</a:t>
            </a:r>
          </a:p>
          <a:p>
            <a:r>
              <a:rPr lang="en-US" dirty="0" smtClean="0"/>
              <a:t>Preferences</a:t>
            </a:r>
          </a:p>
          <a:p>
            <a:r>
              <a:rPr lang="en-US" dirty="0" smtClean="0"/>
              <a:t>Accessing Help</a:t>
            </a:r>
          </a:p>
        </p:txBody>
      </p:sp>
    </p:spTree>
    <p:extLst>
      <p:ext uri="{BB962C8B-B14F-4D97-AF65-F5344CB8AC3E}">
        <p14:creationId xmlns:p14="http://schemas.microsoft.com/office/powerpoint/2010/main" val="3628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1021900">
              <a:lnSpc>
                <a:spcPct val="90000"/>
              </a:lnSpc>
              <a:buSzPct val="90000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Go To: </a:t>
            </a:r>
            <a:r>
              <a:rPr lang="en-US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http://www.pictometry.com/support</a:t>
            </a:r>
          </a:p>
          <a:p>
            <a:pPr marL="968149" lvl="1" indent="-457200" defTabSz="1021900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Attend Free Webinar Trainings</a:t>
            </a:r>
          </a:p>
          <a:p>
            <a:pPr marL="968149" lvl="1" indent="-457200" defTabSz="1021900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Download documentation and videos</a:t>
            </a:r>
          </a:p>
          <a:p>
            <a:pPr defTabSz="1021900">
              <a:lnSpc>
                <a:spcPct val="90000"/>
              </a:lnSpc>
              <a:spcBef>
                <a:spcPts val="1200"/>
              </a:spcBef>
              <a:buSzPct val="90000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Pictometry Online HELP and FEEDBACK</a:t>
            </a:r>
          </a:p>
          <a:p>
            <a:pPr marL="968149" lvl="1" indent="-457200" defTabSz="1021900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Help and Feedback buttons are available from the POL page</a:t>
            </a:r>
          </a:p>
          <a:p>
            <a:pPr defTabSz="1021900">
              <a:lnSpc>
                <a:spcPct val="90000"/>
              </a:lnSpc>
              <a:spcBef>
                <a:spcPts val="1200"/>
              </a:spcBef>
              <a:buSzPct val="90000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Email: </a:t>
            </a:r>
            <a:r>
              <a:rPr lang="en-US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CustomerSupport@pictometry.com</a:t>
            </a:r>
          </a:p>
          <a:p>
            <a:pPr marL="968149" lvl="1" indent="-457200" defTabSz="1021900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Include screen captures and descriptions</a:t>
            </a:r>
          </a:p>
          <a:p>
            <a:pPr defTabSz="1021900">
              <a:lnSpc>
                <a:spcPct val="90000"/>
              </a:lnSpc>
              <a:spcBef>
                <a:spcPts val="1200"/>
              </a:spcBef>
              <a:buSzPct val="90000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Call: </a:t>
            </a:r>
            <a:r>
              <a:rPr lang="en-US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888-771-9714</a:t>
            </a:r>
          </a:p>
          <a:p>
            <a:pPr marL="968149" lvl="1" indent="-457200" defTabSz="1021900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Customer Support is available 8:30 - 5:30 Eastern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in Rochester, New York</a:t>
            </a:r>
          </a:p>
          <a:p>
            <a:r>
              <a:rPr lang="en-US" dirty="0" smtClean="0"/>
              <a:t>Provides:</a:t>
            </a:r>
          </a:p>
          <a:p>
            <a:pPr lvl="1"/>
            <a:r>
              <a:rPr lang="en-US" dirty="0" smtClean="0"/>
              <a:t>A Library of Geo-Reference Aerial Imagery</a:t>
            </a:r>
          </a:p>
          <a:p>
            <a:pPr lvl="1"/>
            <a:r>
              <a:rPr lang="en-US" dirty="0" smtClean="0"/>
              <a:t>Image Viewing Applications</a:t>
            </a:r>
          </a:p>
          <a:p>
            <a:endParaRPr lang="en-US" dirty="0"/>
          </a:p>
        </p:txBody>
      </p:sp>
      <p:pic>
        <p:nvPicPr>
          <p:cNvPr id="4" name="Picture 4" descr="\\petra\users\joddi\My Documents\My Pictures\Screen shots\N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92" y="381000"/>
            <a:ext cx="3223049" cy="229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352800"/>
            <a:ext cx="4724400" cy="255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5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Browsers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 Internet Explorer         		  Mozilla Firefox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752600"/>
            <a:ext cx="2247900" cy="216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65" y="1752600"/>
            <a:ext cx="1985135" cy="19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3.gstatic.com/images?q=tbn:ANd9GcQ53ntVvqnhk1P6WPBINeSwFdcEfgOCbyzx0IYutjp0MTt_HI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81400" y="3622675"/>
            <a:ext cx="1905000" cy="72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 smtClean="0"/>
              <a:t>Chrome</a:t>
            </a:r>
          </a:p>
        </p:txBody>
      </p:sp>
    </p:spTree>
    <p:extLst>
      <p:ext uri="{BB962C8B-B14F-4D97-AF65-F5344CB8AC3E}">
        <p14:creationId xmlns:p14="http://schemas.microsoft.com/office/powerpoint/2010/main" val="2022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4513" y="1685641"/>
            <a:ext cx="2713874" cy="462171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Type in email address and password provided  by your Administrator </a:t>
            </a:r>
          </a:p>
          <a:p>
            <a:r>
              <a:rPr lang="en-US" sz="2200" dirty="0" smtClean="0"/>
              <a:t>Select Pictometry Online</a:t>
            </a:r>
          </a:p>
          <a:p>
            <a:r>
              <a:rPr lang="en-US" sz="2200" dirty="0" smtClean="0"/>
              <a:t>To change password,  select Change Password at bottom of page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3" y="1685641"/>
            <a:ext cx="6060233" cy="476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144004"/>
            <a:ext cx="460844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https://pol.pictometry.com</a:t>
            </a:r>
          </a:p>
        </p:txBody>
      </p:sp>
      <p:sp>
        <p:nvSpPr>
          <p:cNvPr id="7" name="Oval 6"/>
          <p:cNvSpPr/>
          <p:nvPr/>
        </p:nvSpPr>
        <p:spPr>
          <a:xfrm>
            <a:off x="1542222" y="4462453"/>
            <a:ext cx="819978" cy="185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25531" y="5791200"/>
            <a:ext cx="91773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6248400"/>
            <a:ext cx="838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457200" y="1255713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defTabSz="941170">
              <a:lnSpc>
                <a:spcPct val="90000"/>
              </a:lnSpc>
              <a:spcBef>
                <a:spcPct val="20000"/>
              </a:spcBef>
              <a:spcAft>
                <a:spcPts val="553"/>
              </a:spcAft>
              <a:buSzPct val="90000"/>
            </a:pPr>
            <a:r>
              <a:rPr lang="en-US" sz="2900" dirty="0">
                <a:ea typeface="Tahoma" pitchFamily="34" charset="0"/>
                <a:cs typeface="Tahoma" pitchFamily="34" charset="0"/>
              </a:rPr>
              <a:t>Image Navigator and </a:t>
            </a:r>
            <a:r>
              <a:rPr lang="en-US" sz="2900" dirty="0" err="1">
                <a:ea typeface="Tahoma" pitchFamily="34" charset="0"/>
                <a:cs typeface="Tahoma" pitchFamily="34" charset="0"/>
              </a:rPr>
              <a:t>Basemap</a:t>
            </a:r>
            <a:endParaRPr lang="en-US" sz="2900" dirty="0">
              <a:ea typeface="Tahoma" pitchFamily="34" charset="0"/>
              <a:cs typeface="Tahoma" pitchFamily="34" charset="0"/>
            </a:endParaRPr>
          </a:p>
          <a:p>
            <a:pPr defTabSz="941170">
              <a:lnSpc>
                <a:spcPct val="90000"/>
              </a:lnSpc>
              <a:spcBef>
                <a:spcPct val="20000"/>
              </a:spcBef>
              <a:spcAft>
                <a:spcPts val="553"/>
              </a:spcAft>
              <a:buSzPct val="90000"/>
            </a:pPr>
            <a:r>
              <a:rPr lang="en-US" sz="2900" dirty="0">
                <a:ea typeface="Tahoma" pitchFamily="34" charset="0"/>
                <a:cs typeface="Tahoma" pitchFamily="34" charset="0"/>
              </a:rPr>
              <a:t>Pan and Image Tools</a:t>
            </a:r>
          </a:p>
          <a:p>
            <a:pPr defTabSz="941170">
              <a:lnSpc>
                <a:spcPct val="90000"/>
              </a:lnSpc>
              <a:spcBef>
                <a:spcPct val="20000"/>
              </a:spcBef>
              <a:spcAft>
                <a:spcPts val="553"/>
              </a:spcAft>
              <a:buSzPct val="90000"/>
            </a:pPr>
            <a:r>
              <a:rPr lang="en-US" sz="2900" dirty="0">
                <a:ea typeface="Tahoma" pitchFamily="34" charset="0"/>
                <a:cs typeface="Tahoma" pitchFamily="34" charset="0"/>
              </a:rPr>
              <a:t>Measurement Tools</a:t>
            </a:r>
          </a:p>
          <a:p>
            <a:pPr defTabSz="941170">
              <a:lnSpc>
                <a:spcPct val="90000"/>
              </a:lnSpc>
              <a:spcBef>
                <a:spcPct val="20000"/>
              </a:spcBef>
              <a:spcAft>
                <a:spcPts val="553"/>
              </a:spcAft>
              <a:buSzPct val="90000"/>
            </a:pPr>
            <a:r>
              <a:rPr lang="en-US" sz="2900" dirty="0">
                <a:ea typeface="Tahoma" pitchFamily="34" charset="0"/>
                <a:cs typeface="Tahoma" pitchFamily="34" charset="0"/>
              </a:rPr>
              <a:t>Annotation Tools (full user)</a:t>
            </a:r>
          </a:p>
          <a:p>
            <a:pPr defTabSz="941170">
              <a:lnSpc>
                <a:spcPct val="90000"/>
              </a:lnSpc>
              <a:spcBef>
                <a:spcPct val="20000"/>
              </a:spcBef>
              <a:spcAft>
                <a:spcPts val="553"/>
              </a:spcAft>
              <a:buSzPct val="90000"/>
            </a:pPr>
            <a:r>
              <a:rPr lang="en-US" sz="2900" dirty="0">
                <a:ea typeface="Tahoma" pitchFamily="34" charset="0"/>
                <a:cs typeface="Tahoma" pitchFamily="34" charset="0"/>
              </a:rPr>
              <a:t>Street Labels, Erase, Measurement Pad</a:t>
            </a:r>
          </a:p>
          <a:p>
            <a:pPr defTabSz="941170">
              <a:lnSpc>
                <a:spcPct val="90000"/>
              </a:lnSpc>
              <a:spcBef>
                <a:spcPct val="20000"/>
              </a:spcBef>
              <a:spcAft>
                <a:spcPts val="553"/>
              </a:spcAft>
              <a:buSzPct val="90000"/>
            </a:pPr>
            <a:r>
              <a:rPr lang="en-US" sz="2900" dirty="0">
                <a:ea typeface="Tahoma" pitchFamily="34" charset="0"/>
                <a:cs typeface="Tahoma" pitchFamily="34" charset="0"/>
              </a:rPr>
              <a:t>Sidebar Panels: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81650"/>
            <a:ext cx="2209800" cy="357188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71813"/>
            <a:ext cx="1444625" cy="32385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10656"/>
            <a:ext cx="1109662" cy="34925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02" y="1257300"/>
            <a:ext cx="1874807" cy="991604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85950"/>
            <a:ext cx="685800" cy="40005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62525"/>
            <a:ext cx="2200275" cy="160972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16" y="4972050"/>
            <a:ext cx="2190750" cy="158115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71" y="4972050"/>
            <a:ext cx="2190750" cy="1600200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860839" y="4572000"/>
            <a:ext cx="6858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algn="r" defTabSz="941170">
              <a:lnSpc>
                <a:spcPct val="90000"/>
              </a:lnSpc>
              <a:spcBef>
                <a:spcPct val="20000"/>
              </a:spcBef>
              <a:spcAft>
                <a:spcPts val="553"/>
              </a:spcAft>
              <a:buClr>
                <a:srgbClr val="639729"/>
              </a:buClr>
              <a:buSzPct val="90000"/>
            </a:pPr>
            <a:r>
              <a:rPr lang="en-US" sz="2200" b="1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Workspace          Properties            Selections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Profiles</a:t>
            </a:r>
          </a:p>
          <a:p>
            <a:pPr lvl="1"/>
            <a:r>
              <a:rPr lang="en-US" dirty="0" smtClean="0"/>
              <a:t>Address</a:t>
            </a:r>
            <a:r>
              <a:rPr lang="en-US" dirty="0"/>
              <a:t>, Parcel ID, Owner Name, etc. </a:t>
            </a:r>
            <a:endParaRPr lang="en-US" dirty="0" smtClean="0"/>
          </a:p>
          <a:p>
            <a:pPr lvl="1"/>
            <a:r>
              <a:rPr lang="en-US" dirty="0" smtClean="0"/>
              <a:t>Latitude/Longitude</a:t>
            </a:r>
          </a:p>
          <a:p>
            <a:r>
              <a:rPr lang="en-US" dirty="0" smtClean="0"/>
              <a:t>Image Tool</a:t>
            </a:r>
          </a:p>
          <a:p>
            <a:pPr lvl="1"/>
            <a:r>
              <a:rPr lang="en-US" dirty="0" smtClean="0"/>
              <a:t>Use to focus and center on a location</a:t>
            </a:r>
          </a:p>
          <a:p>
            <a:r>
              <a:rPr lang="en-US" dirty="0" smtClean="0"/>
              <a:t>Base Map</a:t>
            </a:r>
          </a:p>
          <a:p>
            <a:pPr lvl="1"/>
            <a:r>
              <a:rPr lang="en-US" dirty="0" smtClean="0"/>
              <a:t>In lower right corner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/>
          <a:stretch/>
        </p:blipFill>
        <p:spPr bwMode="auto">
          <a:xfrm>
            <a:off x="2438400" y="2590800"/>
            <a:ext cx="442732" cy="492369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45322"/>
            <a:ext cx="5486400" cy="32471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4994"/>
          <a:stretch/>
        </p:blipFill>
        <p:spPr bwMode="auto">
          <a:xfrm>
            <a:off x="4114800" y="4267200"/>
            <a:ext cx="1656551" cy="161607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8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6684416" y="5594317"/>
            <a:ext cx="2251766" cy="85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rtlCol="0" anchor="ctr"/>
          <a:lstStyle/>
          <a:p>
            <a:pPr algn="ctr"/>
            <a:endParaRPr lang="en-US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3643313"/>
            <a:ext cx="1013114" cy="157162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52" y="1863842"/>
            <a:ext cx="2473036" cy="1366242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73" y="3296001"/>
            <a:ext cx="936376" cy="1000125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46" y="1931306"/>
            <a:ext cx="987136" cy="1026914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347452" y="2444272"/>
            <a:ext cx="1233457" cy="1351792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805144" y="2958219"/>
            <a:ext cx="771785" cy="1042281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72778" y="5450641"/>
            <a:ext cx="2895601" cy="638860"/>
            <a:chOff x="4039466" y="3999946"/>
            <a:chExt cx="3185161" cy="681450"/>
          </a:xfrm>
        </p:grpSpPr>
        <p:pic>
          <p:nvPicPr>
            <p:cNvPr id="820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993" y="4033005"/>
              <a:ext cx="466873" cy="469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866" y="3999946"/>
              <a:ext cx="418576" cy="469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442" y="4056126"/>
              <a:ext cx="450774" cy="406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788" y="4056126"/>
              <a:ext cx="466873" cy="42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5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371" y="4093486"/>
              <a:ext cx="407297" cy="348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4039466" y="4385931"/>
              <a:ext cx="3185161" cy="29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View from Ortho, North, South, East, Wes</a:t>
              </a:r>
              <a:r>
                <a:rPr lang="en-US" sz="1100" b="1" dirty="0"/>
                <a:t>t</a:t>
              </a:r>
            </a:p>
          </p:txBody>
        </p:sp>
      </p:grpSp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62" y="6096000"/>
            <a:ext cx="2052437" cy="316853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8" y="5791200"/>
            <a:ext cx="2261368" cy="316853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2060436" y="1285875"/>
            <a:ext cx="5005382" cy="6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algn="ctr" defTabSz="941170">
              <a:lnSpc>
                <a:spcPct val="90000"/>
              </a:lnSpc>
              <a:spcBef>
                <a:spcPct val="20000"/>
              </a:spcBef>
              <a:buClr>
                <a:srgbClr val="639729"/>
              </a:buClr>
              <a:buSzPct val="90000"/>
            </a:pPr>
            <a:r>
              <a:rPr lang="en-US" sz="2900" b="1">
                <a:latin typeface="Tahoma" pitchFamily="34" charset="0"/>
                <a:ea typeface="Tahoma" pitchFamily="34" charset="0"/>
                <a:cs typeface="Tahoma" pitchFamily="34" charset="0"/>
              </a:rPr>
              <a:t>Navigator Control Panel</a:t>
            </a: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6015934" y="2116973"/>
            <a:ext cx="1898074" cy="141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0" lvl="1" algn="r" defTabSz="941170">
              <a:lnSpc>
                <a:spcPct val="90000"/>
              </a:lnSpc>
              <a:spcBef>
                <a:spcPct val="20000"/>
              </a:spcBef>
              <a:buClr>
                <a:srgbClr val="007CD0"/>
              </a:buClr>
              <a:buSzPct val="100000"/>
            </a:pPr>
            <a:r>
              <a:rPr lang="en-US" sz="2200">
                <a:latin typeface="Tahoma" pitchFamily="34" charset="0"/>
                <a:ea typeface="Tahoma" pitchFamily="34" charset="0"/>
                <a:cs typeface="Tahoma" pitchFamily="34" charset="0"/>
              </a:rPr>
              <a:t>View Maps, Enable Auto </a:t>
            </a:r>
            <a:r>
              <a:rPr lang="en-US" sz="1300" i="1">
                <a:latin typeface="Tahoma" pitchFamily="34" charset="0"/>
                <a:ea typeface="Tahoma" pitchFamily="34" charset="0"/>
                <a:cs typeface="Tahoma" pitchFamily="34" charset="0"/>
              </a:rPr>
              <a:t>Hybrid &amp; Aerial Pictometry Hosted only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029200" y="2958219"/>
            <a:ext cx="246208" cy="1263435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605051" y="2063409"/>
            <a:ext cx="2343995" cy="0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3331723" y="4221654"/>
            <a:ext cx="2992477" cy="16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0" lvl="1" algn="ctr" defTabSz="941170">
              <a:lnSpc>
                <a:spcPct val="90000"/>
              </a:lnSpc>
              <a:spcBef>
                <a:spcPct val="20000"/>
              </a:spcBef>
              <a:buClr>
                <a:srgbClr val="007CD0"/>
              </a:buClr>
              <a:buSzPct val="100000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Zoom Control</a:t>
            </a:r>
          </a:p>
          <a:p>
            <a:pPr marL="0" lvl="2" algn="ctr" defTabSz="941170">
              <a:spcBef>
                <a:spcPct val="20000"/>
              </a:spcBef>
              <a:buClr>
                <a:srgbClr val="E60000"/>
              </a:buClr>
              <a:buSzPct val="100000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Auto switches between Neighborhood and Community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preset 50% zoom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level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-616" y="3268481"/>
            <a:ext cx="2043759" cy="11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0" lvl="1" algn="r" defTabSz="941170">
              <a:lnSpc>
                <a:spcPct val="90000"/>
              </a:lnSpc>
              <a:spcBef>
                <a:spcPct val="20000"/>
              </a:spcBef>
              <a:buClr>
                <a:srgbClr val="007CD0"/>
              </a:buClr>
              <a:buSzPct val="100000"/>
            </a:pPr>
            <a:r>
              <a:rPr lang="en-US" sz="2200">
                <a:latin typeface="Tahoma" pitchFamily="34" charset="0"/>
                <a:ea typeface="Tahoma" pitchFamily="34" charset="0"/>
                <a:cs typeface="Tahoma" pitchFamily="34" charset="0"/>
              </a:rPr>
              <a:t>Click oblique compass arrow to rotate...</a:t>
            </a: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7481454" y="3620681"/>
            <a:ext cx="1593273" cy="209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0" lvl="1" defTabSz="941170">
              <a:lnSpc>
                <a:spcPct val="90000"/>
              </a:lnSpc>
              <a:spcBef>
                <a:spcPct val="20000"/>
              </a:spcBef>
              <a:buClr>
                <a:srgbClr val="007CD0"/>
              </a:buClr>
              <a:buSzPct val="100000"/>
            </a:pPr>
            <a:r>
              <a:rPr lang="en-US" sz="2200">
                <a:latin typeface="Tahoma" pitchFamily="34" charset="0"/>
                <a:ea typeface="Tahoma" pitchFamily="34" charset="0"/>
                <a:cs typeface="Tahoma" pitchFamily="34" charset="0"/>
              </a:rPr>
              <a:t>Access other available images</a:t>
            </a:r>
          </a:p>
          <a:p>
            <a:pPr marL="0" lvl="1" defTabSz="941170">
              <a:lnSpc>
                <a:spcPct val="90000"/>
              </a:lnSpc>
              <a:spcBef>
                <a:spcPct val="20000"/>
              </a:spcBef>
              <a:buClr>
                <a:srgbClr val="007CD0"/>
              </a:buClr>
              <a:buSzPct val="100000"/>
            </a:pPr>
            <a:r>
              <a:rPr lang="en-US" sz="1500">
                <a:latin typeface="Tahoma" pitchFamily="34" charset="0"/>
                <a:ea typeface="Tahoma" pitchFamily="34" charset="0"/>
                <a:cs typeface="Tahoma" pitchFamily="34" charset="0"/>
              </a:rPr>
              <a:t>All years, from the current direction</a:t>
            </a: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103507" y="4429126"/>
            <a:ext cx="2978727" cy="129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0" lvl="1" algn="r" defTabSz="941170">
              <a:lnSpc>
                <a:spcPct val="90000"/>
              </a:lnSpc>
              <a:spcBef>
                <a:spcPct val="20000"/>
              </a:spcBef>
              <a:buClr>
                <a:srgbClr val="007CD0"/>
              </a:buClr>
              <a:buSzPct val="100000"/>
            </a:pPr>
            <a:r>
              <a:rPr lang="en-US" sz="2200">
                <a:latin typeface="Tahoma" pitchFamily="34" charset="0"/>
                <a:ea typeface="Tahoma" pitchFamily="34" charset="0"/>
                <a:cs typeface="Tahoma" pitchFamily="34" charset="0"/>
              </a:rPr>
              <a:t>...or click directional Cameras in Image Window to rotate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8546" y="2107732"/>
            <a:ext cx="1420494" cy="39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algn="ctr" defTabSz="941170">
              <a:lnSpc>
                <a:spcPct val="90000"/>
              </a:lnSpc>
              <a:spcBef>
                <a:spcPct val="20000"/>
              </a:spcBef>
              <a:spcAft>
                <a:spcPts val="1105"/>
              </a:spcAft>
              <a:buClr>
                <a:srgbClr val="639729"/>
              </a:buClr>
              <a:buSzPct val="90000"/>
            </a:pPr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Pan Tool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5" y="1515862"/>
            <a:ext cx="609600" cy="554037"/>
          </a:xfrm>
          <a:prstGeom prst="rect">
            <a:avLst/>
          </a:prstGeom>
          <a:noFill/>
          <a:ln w="25400" cap="rnd">
            <a:noFill/>
            <a:round/>
            <a:headEnd/>
            <a:tailEnd/>
          </a:ln>
          <a:effectLst>
            <a:glow rad="101600">
              <a:srgbClr val="336699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42858" y="1357312"/>
            <a:ext cx="1246909" cy="1148873"/>
          </a:xfrm>
          <a:prstGeom prst="rect">
            <a:avLst/>
          </a:prstGeom>
          <a:noFill/>
          <a:ln w="12700" cap="rnd">
            <a:solidFill>
              <a:schemeClr val="accent1">
                <a:shade val="50000"/>
              </a:schemeClr>
            </a:solidFill>
          </a:ln>
          <a:effectLst>
            <a:glow rad="101600">
              <a:srgbClr val="3366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rtho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/>
          <a:stretch>
            <a:fillRect/>
          </a:stretch>
        </p:blipFill>
        <p:spPr bwMode="auto">
          <a:xfrm>
            <a:off x="0" y="0"/>
            <a:ext cx="92964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7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gleView Master">
  <a:themeElements>
    <a:clrScheme name="EagleView Master Colors">
      <a:dk1>
        <a:srgbClr val="333333"/>
      </a:dk1>
      <a:lt1>
        <a:srgbClr val="FFFFFF"/>
      </a:lt1>
      <a:dk2>
        <a:srgbClr val="003A5D"/>
      </a:dk2>
      <a:lt2>
        <a:srgbClr val="EAE8DA"/>
      </a:lt2>
      <a:accent1>
        <a:srgbClr val="4F81BD"/>
      </a:accent1>
      <a:accent2>
        <a:srgbClr val="808080"/>
      </a:accent2>
      <a:accent3>
        <a:srgbClr val="7B202F"/>
      </a:accent3>
      <a:accent4>
        <a:srgbClr val="B2B2B2"/>
      </a:accent4>
      <a:accent5>
        <a:srgbClr val="61829F"/>
      </a:accent5>
      <a:accent6>
        <a:srgbClr val="D9D5BD"/>
      </a:accent6>
      <a:hlink>
        <a:srgbClr val="003A5D"/>
      </a:hlink>
      <a:folHlink>
        <a:srgbClr val="7B20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980</Words>
  <Application>Microsoft Office PowerPoint</Application>
  <PresentationFormat>On-screen Show (4:3)</PresentationFormat>
  <Paragraphs>161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Wingdings</vt:lpstr>
      <vt:lpstr>EagleView Master</vt:lpstr>
      <vt:lpstr>Connect Pictometry Online End User</vt:lpstr>
      <vt:lpstr>Training Objectives</vt:lpstr>
      <vt:lpstr>Pictometry</vt:lpstr>
      <vt:lpstr>Supported Browsers</vt:lpstr>
      <vt:lpstr>Logging In</vt:lpstr>
      <vt:lpstr>POL Interface</vt:lpstr>
      <vt:lpstr>Finding Images</vt:lpstr>
      <vt:lpstr>Navigation</vt:lpstr>
      <vt:lpstr>PowerPoint Presentation</vt:lpstr>
      <vt:lpstr>PowerPoint Presentation</vt:lpstr>
      <vt:lpstr>GIS Layers &amp; Query Tool</vt:lpstr>
      <vt:lpstr>Image Analysis Tools</vt:lpstr>
      <vt:lpstr>Measurement Pad</vt:lpstr>
      <vt:lpstr>Permanent Annotations</vt:lpstr>
      <vt:lpstr>Annotations</vt:lpstr>
      <vt:lpstr>Adding Bookmarks</vt:lpstr>
      <vt:lpstr>Link a Marker</vt:lpstr>
      <vt:lpstr>Link Tool</vt:lpstr>
      <vt:lpstr>Using Workspaces</vt:lpstr>
      <vt:lpstr>Sharing Workspaces</vt:lpstr>
      <vt:lpstr>Workspace Rights</vt:lpstr>
      <vt:lpstr>Exporting and Extracting</vt:lpstr>
      <vt:lpstr>Preferences</vt:lpstr>
      <vt:lpstr>Training Recap</vt:lpstr>
      <vt:lpstr>Getting Help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Pictometry Analytics Online</dc:title>
  <dc:creator>Lindsey Talma</dc:creator>
  <cp:lastModifiedBy>Laura Mondo</cp:lastModifiedBy>
  <cp:revision>61</cp:revision>
  <dcterms:created xsi:type="dcterms:W3CDTF">2011-12-09T18:38:00Z</dcterms:created>
  <dcterms:modified xsi:type="dcterms:W3CDTF">2013-11-13T16:39:50Z</dcterms:modified>
</cp:coreProperties>
</file>